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2" r:id="rId1"/>
  </p:sldMasterIdLst>
  <p:notesMasterIdLst>
    <p:notesMasterId r:id="rId24"/>
  </p:notesMasterIdLst>
  <p:sldIdLst>
    <p:sldId id="256" r:id="rId2"/>
    <p:sldId id="307" r:id="rId3"/>
    <p:sldId id="303" r:id="rId4"/>
    <p:sldId id="273" r:id="rId5"/>
    <p:sldId id="302" r:id="rId6"/>
    <p:sldId id="275" r:id="rId7"/>
    <p:sldId id="301" r:id="rId8"/>
    <p:sldId id="304" r:id="rId9"/>
    <p:sldId id="306" r:id="rId10"/>
    <p:sldId id="270" r:id="rId11"/>
    <p:sldId id="310" r:id="rId12"/>
    <p:sldId id="299" r:id="rId13"/>
    <p:sldId id="295" r:id="rId14"/>
    <p:sldId id="296" r:id="rId15"/>
    <p:sldId id="309" r:id="rId16"/>
    <p:sldId id="294" r:id="rId17"/>
    <p:sldId id="298" r:id="rId18"/>
    <p:sldId id="297" r:id="rId19"/>
    <p:sldId id="262" r:id="rId20"/>
    <p:sldId id="300" r:id="rId21"/>
    <p:sldId id="293" r:id="rId22"/>
    <p:sldId id="313" r:id="rId23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DAA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4" autoAdjust="0"/>
    <p:restoredTop sz="58160" autoAdjust="0"/>
  </p:normalViewPr>
  <p:slideViewPr>
    <p:cSldViewPr snapToGrid="0">
      <p:cViewPr varScale="1">
        <p:scale>
          <a:sx n="60" d="100"/>
          <a:sy n="60" d="100"/>
        </p:scale>
        <p:origin x="157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Number of Projects</a:t>
            </a:r>
            <a:endParaRPr lang="en-US" dirty="0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chemeClr val="dk1"/>
              </a:solidFill>
              <a:ln w="12700" cap="flat" cmpd="sng" algn="ctr">
                <a:solidFill>
                  <a:schemeClr val="dk1">
                    <a:shade val="50000"/>
                  </a:schemeClr>
                </a:solidFill>
                <a:prstDash val="solid"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  <c:pt idx="0">
                  <c:v>2014</c:v>
                </c:pt>
                <c:pt idx="1">
                  <c:v>2015</c:v>
                </c:pt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655</c:v>
                </c:pt>
                <c:pt idx="1">
                  <c:v>755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2969528"/>
        <c:axId val="118492352"/>
      </c:barChart>
      <c:catAx>
        <c:axId val="1529695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18492352"/>
        <c:crosses val="autoZero"/>
        <c:auto val="1"/>
        <c:lblAlgn val="ctr"/>
        <c:lblOffset val="100"/>
        <c:noMultiLvlLbl val="0"/>
      </c:catAx>
      <c:valAx>
        <c:axId val="11849235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52969528"/>
        <c:crosses val="autoZero"/>
        <c:crossBetween val="between"/>
        <c:majorUnit val="10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Areas of </a:t>
            </a:r>
            <a:r>
              <a:rPr lang="en-US" dirty="0" smtClean="0"/>
              <a:t>client</a:t>
            </a:r>
            <a:r>
              <a:rPr lang="en-US" baseline="0" dirty="0" smtClean="0"/>
              <a:t> </a:t>
            </a:r>
            <a:r>
              <a:rPr lang="en-US" dirty="0" smtClean="0"/>
              <a:t>focus</a:t>
            </a:r>
            <a:endParaRPr lang="en-US" dirty="0"/>
          </a:p>
        </c:rich>
      </c:tx>
      <c:layout/>
      <c:overlay val="0"/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Areas of focus</c:v>
                </c:pt>
              </c:strCache>
            </c:strRef>
          </c:tx>
          <c:dPt>
            <c:idx val="0"/>
            <c:bubble3D val="0"/>
            <c:spPr>
              <a:solidFill>
                <a:schemeClr val="dk1"/>
              </a:solidFill>
              <a:ln w="12700" cap="flat" cmpd="sng" algn="ctr">
                <a:solidFill>
                  <a:schemeClr val="dk1">
                    <a:shade val="50000"/>
                  </a:schemeClr>
                </a:solidFill>
                <a:prstDash val="solid"/>
              </a:ln>
              <a:effectLst/>
            </c:spPr>
          </c:dPt>
          <c:dPt>
            <c:idx val="1"/>
            <c:bubble3D val="0"/>
            <c:spPr>
              <a:solidFill>
                <a:schemeClr val="accent3"/>
              </a:solidFill>
              <a:ln w="12700" cap="flat" cmpd="sng" algn="ctr">
                <a:solidFill>
                  <a:schemeClr val="accent3">
                    <a:shade val="50000"/>
                  </a:schemeClr>
                </a:solidFill>
                <a:prstDash val="solid"/>
              </a:ln>
              <a:effectLst/>
            </c:spPr>
          </c:dPt>
          <c:dPt>
            <c:idx val="2"/>
            <c:bubble3D val="0"/>
            <c:spPr>
              <a:solidFill>
                <a:schemeClr val="accent1"/>
              </a:solidFill>
              <a:ln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2700" cap="flat" cmpd="sng" algn="ctr">
                <a:solidFill>
                  <a:schemeClr val="accent4">
                    <a:shade val="50000"/>
                  </a:schemeClr>
                </a:solidFill>
                <a:prstDash val="solid"/>
              </a:ln>
              <a:effectLst/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35%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1.13559372855104E-2"/>
                  <c:y val="-1.2195081276453299E-2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35%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79218898565673E-3"/>
                  <c:y val="1.53945529600505E-2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20%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mtClean="0"/>
                      <a:t>10%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Academic support</c:v>
                </c:pt>
                <c:pt idx="1">
                  <c:v>Student success</c:v>
                </c:pt>
                <c:pt idx="2">
                  <c:v>Fund and friend raising</c:v>
                </c:pt>
                <c:pt idx="3">
                  <c:v>University-wide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35</c:v>
                </c:pt>
                <c:pt idx="1">
                  <c:v>35</c:v>
                </c:pt>
                <c:pt idx="2">
                  <c:v>20</c:v>
                </c:pt>
                <c:pt idx="3">
                  <c:v>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7.5774858720749905E-2"/>
          <c:y val="5.608716377925E-2"/>
          <c:w val="0.52578935846212405"/>
          <c:h val="0.84137836378711295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Devices</c:v>
                </c:pt>
              </c:strCache>
            </c:strRef>
          </c:tx>
          <c:dPt>
            <c:idx val="0"/>
            <c:bubble3D val="0"/>
            <c:spPr>
              <a:solidFill>
                <a:schemeClr val="dk1"/>
              </a:solidFill>
              <a:ln w="12700" cap="flat" cmpd="sng" algn="ctr">
                <a:solidFill>
                  <a:schemeClr val="dk1">
                    <a:shade val="50000"/>
                  </a:schemeClr>
                </a:solidFill>
                <a:prstDash val="solid"/>
              </a:ln>
              <a:effectLst/>
            </c:spPr>
          </c:dPt>
          <c:dPt>
            <c:idx val="1"/>
            <c:bubble3D val="0"/>
            <c:spPr>
              <a:solidFill>
                <a:schemeClr val="accent4"/>
              </a:solidFill>
              <a:ln w="12700" cap="flat" cmpd="sng" algn="ctr">
                <a:solidFill>
                  <a:schemeClr val="accent4">
                    <a:shade val="50000"/>
                  </a:schemeClr>
                </a:solidFill>
                <a:prstDash val="solid"/>
              </a:ln>
              <a:effectLst/>
            </c:spPr>
          </c:dPt>
          <c:dPt>
            <c:idx val="2"/>
            <c:bubble3D val="0"/>
            <c:spPr>
              <a:solidFill>
                <a:schemeClr val="accent1"/>
              </a:solidFill>
              <a:ln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2700" cap="flat" cmpd="sng" algn="ctr">
                <a:solidFill>
                  <a:schemeClr val="accent4">
                    <a:shade val="50000"/>
                  </a:schemeClr>
                </a:solidFill>
                <a:prstDash val="solid"/>
              </a:ln>
              <a:effectLst/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22%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142079916607841"/>
                  <c:y val="-0.21726391270985199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78%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79218898565673E-3"/>
                  <c:y val="1.53945529600505E-2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20%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smtClean="0"/>
                      <a:t>10%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Tablet and Mobile</c:v>
                </c:pt>
                <c:pt idx="1">
                  <c:v>Desktop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22</c:v>
                </c:pt>
                <c:pt idx="1">
                  <c:v>78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0432899372437399"/>
          <c:y val="0.27782489316546799"/>
          <c:w val="0.39352714873663602"/>
          <c:h val="0.4443502136690630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679E513-94D5-4622-A414-9D239CF3AA47}" type="datetimeFigureOut">
              <a:rPr lang="en-US" smtClean="0"/>
              <a:t>12/6/2016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A7CCA26-7868-48BF-868F-E72A6E61A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6470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7CCA26-7868-48BF-868F-E72A6E61A44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6548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7CCA26-7868-48BF-868F-E72A6E61A44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8897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7CCA26-7868-48BF-868F-E72A6E61A44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5450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7CCA26-7868-48BF-868F-E72A6E61A44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3034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http://info.umkc.edu/umatters/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A3F7A6-5F67-4B9F-A363-8AA6724BC90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5491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http://www.umkc.edu/mcom/resources/make_announcements.cfm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A3F7A6-5F67-4B9F-A363-8AA6724BC90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080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7CCA26-7868-48BF-868F-E72A6E61A44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1214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A3F7A6-5F67-4B9F-A363-8AA6724BC90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5206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7CCA26-7868-48BF-868F-E72A6E61A44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6781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http://www.umkc.edu/mcom/resources/standards_manual.cfm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7CCA26-7868-48BF-868F-E72A6E61A44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7056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only caveat: We don’t allow UMKC </a:t>
            </a:r>
            <a:r>
              <a:rPr lang="en-US" dirty="0" err="1" smtClean="0"/>
              <a:t>Roo</a:t>
            </a:r>
            <a:r>
              <a:rPr lang="en-US" dirty="0" smtClean="0"/>
              <a:t> or logo on fundraising products.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7CCA26-7868-48BF-868F-E72A6E61A44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4601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www.umkc.edu/mcom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7CCA26-7868-48BF-868F-E72A6E61A44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2177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http://www.umkc.edu/mcom/resources/social.cfm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7CCA26-7868-48BF-868F-E72A6E61A44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7371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7CCA26-7868-48BF-868F-E72A6E61A44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8291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 </a:t>
            </a:r>
          </a:p>
          <a:p>
            <a:r>
              <a:rPr lang="en-US" b="1" dirty="0"/>
              <a:t>Areas of focus:</a:t>
            </a:r>
            <a:r>
              <a:rPr lang="en-US" dirty="0"/>
              <a:t> Time spent supporting different areas of campus</a:t>
            </a:r>
          </a:p>
          <a:p>
            <a:r>
              <a:rPr lang="en-US" b="1" dirty="0" smtClean="0"/>
              <a:t>35% </a:t>
            </a:r>
            <a:r>
              <a:rPr lang="en-US" b="1" dirty="0"/>
              <a:t>Academic support </a:t>
            </a:r>
            <a:r>
              <a:rPr lang="en-US" dirty="0"/>
              <a:t>(projects for the academic units, provost’s office, academic affairs, research)</a:t>
            </a:r>
          </a:p>
          <a:p>
            <a:r>
              <a:rPr lang="en-US" b="1" dirty="0" smtClean="0"/>
              <a:t>35% </a:t>
            </a:r>
            <a:r>
              <a:rPr lang="en-US" b="1" dirty="0"/>
              <a:t>Student success </a:t>
            </a:r>
            <a:r>
              <a:rPr lang="en-US" dirty="0"/>
              <a:t>(admissions, student affairs, marketing campaign, athletics)</a:t>
            </a:r>
          </a:p>
          <a:p>
            <a:r>
              <a:rPr lang="en-US" b="1" dirty="0"/>
              <a:t>20% Fund and friend raising </a:t>
            </a:r>
            <a:r>
              <a:rPr lang="en-US" dirty="0"/>
              <a:t>(advancement, foundation, alumni, KCUR)</a:t>
            </a:r>
          </a:p>
          <a:p>
            <a:r>
              <a:rPr lang="en-US" b="1" dirty="0"/>
              <a:t>10% University-wide</a:t>
            </a:r>
            <a:r>
              <a:rPr lang="en-US" dirty="0"/>
              <a:t> (</a:t>
            </a:r>
            <a:r>
              <a:rPr lang="en-US" dirty="0" err="1"/>
              <a:t>mcom</a:t>
            </a:r>
            <a:r>
              <a:rPr lang="en-US" dirty="0"/>
              <a:t>, </a:t>
            </a:r>
            <a:r>
              <a:rPr lang="en-US" dirty="0" err="1"/>
              <a:t>hr</a:t>
            </a:r>
            <a:r>
              <a:rPr lang="en-US" dirty="0"/>
              <a:t>, finance and administration, etc</a:t>
            </a:r>
            <a:r>
              <a:rPr lang="en-US" dirty="0" smtClean="0"/>
              <a:t>.)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7CCA26-7868-48BF-868F-E72A6E61A44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9379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7CCA26-7868-48BF-868F-E72A6E61A44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3287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7CCA26-7868-48BF-868F-E72A6E61A44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5437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7CCA26-7868-48BF-868F-E72A6E61A44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0155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7CCA26-7868-48BF-868F-E72A6E61A44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5882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7CCA26-7868-48BF-868F-E72A6E61A44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2044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F7CF54-5AC2-42C9-8AFB-1B28057E1E0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256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12/6/2016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3826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12/6/2016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5311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12/6/2016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5761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12/6/2016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768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87DE6118-2437-4B30-8E3C-4D2BE6020583}" type="datetimeFigureOut">
              <a:rPr lang="en-US" smtClean="0"/>
              <a:pPr/>
              <a:t>12/6/2016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475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12/6/2016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6478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12/6/2016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799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12/6/2016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0895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12/6/2016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514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12/6/2016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59527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12/6/2016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302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12/6/2016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961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m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tm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mkc.edu/mcom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m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m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7.tm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tm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m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image" Target="../media/image12.tmp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459519"/>
            <a:ext cx="9966960" cy="3035808"/>
          </a:xfrm>
        </p:spPr>
        <p:txBody>
          <a:bodyPr/>
          <a:lstStyle/>
          <a:p>
            <a:r>
              <a:rPr lang="en-US" sz="6600" b="1" dirty="0" smtClean="0"/>
              <a:t>UMKC Strategic Marketing &amp; Communications</a:t>
            </a:r>
            <a:br>
              <a:rPr lang="en-US" sz="6600" b="1" dirty="0" smtClean="0"/>
            </a:br>
            <a:r>
              <a:rPr lang="en-US" sz="6600" b="1" dirty="0" smtClean="0"/>
              <a:t>2016</a:t>
            </a:r>
            <a:endParaRPr lang="en-US" sz="6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973309"/>
            <a:ext cx="6279858" cy="1069848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Faculty Senate Update, </a:t>
            </a:r>
          </a:p>
          <a:p>
            <a:r>
              <a:rPr lang="en-US" sz="3600" b="1" dirty="0" smtClean="0"/>
              <a:t>December 2016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799891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 </a:t>
            </a:r>
            <a:r>
              <a:rPr lang="en-US" dirty="0"/>
              <a:t>-- By The </a:t>
            </a:r>
            <a:r>
              <a:rPr lang="en-US" dirty="0" smtClean="0"/>
              <a:t>Numbers (FY2016)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78736" y="1989916"/>
            <a:ext cx="4020312" cy="16073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9600" dirty="0" smtClean="0">
                <a:latin typeface="Arial Black" panose="020B0A04020102020204" pitchFamily="34" charset="0"/>
              </a:rPr>
              <a:t>1,025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Total news media placements</a:t>
            </a:r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122166" y="4308214"/>
            <a:ext cx="3573272" cy="14142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9600" dirty="0" smtClean="0">
                <a:latin typeface="Arial Black" panose="020B0A04020102020204" pitchFamily="34" charset="0"/>
              </a:rPr>
              <a:t>329</a:t>
            </a:r>
          </a:p>
          <a:p>
            <a:pPr marL="0" indent="0">
              <a:buFont typeface="Wingdings" pitchFamily="2" charset="2"/>
              <a:buNone/>
            </a:pP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News stories posted to other UMKC sites</a:t>
            </a:r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631873" y="1989916"/>
            <a:ext cx="3573272" cy="14142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9600" dirty="0" smtClean="0">
                <a:latin typeface="Arial Black" panose="020B0A04020102020204" pitchFamily="34" charset="0"/>
              </a:rPr>
              <a:t>194</a:t>
            </a:r>
          </a:p>
          <a:p>
            <a:pPr marL="0" indent="0">
              <a:buFont typeface="Wingdings" pitchFamily="2" charset="2"/>
              <a:buNone/>
            </a:pP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Media requests received</a:t>
            </a:r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7804404" y="4104640"/>
            <a:ext cx="3573272" cy="14142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9600" dirty="0" smtClean="0">
                <a:latin typeface="Arial Black" panose="020B0A04020102020204" pitchFamily="34" charset="0"/>
              </a:rPr>
              <a:t>978+</a:t>
            </a:r>
          </a:p>
          <a:p>
            <a:pPr marL="0" indent="0">
              <a:buFont typeface="Wingdings" pitchFamily="2" charset="2"/>
              <a:buNone/>
            </a:pP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Photos posted in galleries, social media or other</a:t>
            </a:r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39929" y="4395376"/>
            <a:ext cx="3573272" cy="14142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9600" dirty="0" smtClean="0">
                <a:latin typeface="Arial Black" panose="020B0A04020102020204" pitchFamily="34" charset="0"/>
              </a:rPr>
              <a:t>417</a:t>
            </a:r>
          </a:p>
          <a:p>
            <a:pPr marL="0" indent="0">
              <a:buFont typeface="Wingdings" pitchFamily="2" charset="2"/>
              <a:buNone/>
            </a:pP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News stories posted to UMatters </a:t>
            </a:r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0225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349878"/>
            <a:ext cx="10058400" cy="1609344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MarketING</a:t>
            </a:r>
            <a:r>
              <a:rPr lang="en-US" dirty="0" smtClean="0"/>
              <a:t>, PR, CREATIVE services, SOCIAL MEDIA and MANY of our WEB SERVICES...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23" b="16452"/>
          <a:stretch/>
        </p:blipFill>
        <p:spPr>
          <a:xfrm>
            <a:off x="2338940" y="1681186"/>
            <a:ext cx="6656282" cy="3352828"/>
          </a:xfr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811410" y="5168768"/>
            <a:ext cx="10316838" cy="155929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Campus clients DO pay hard costs for projects (e.g. printing costs for a brochure, or T-shirt, etc.)</a:t>
            </a:r>
          </a:p>
          <a:p>
            <a:r>
              <a:rPr lang="en-US" sz="2400" dirty="0"/>
              <a:t>We DO </a:t>
            </a:r>
            <a:r>
              <a:rPr lang="en-US" sz="2400" dirty="0" smtClean="0"/>
              <a:t>charge </a:t>
            </a:r>
            <a:r>
              <a:rPr lang="en-US" sz="2400" dirty="0"/>
              <a:t>**</a:t>
            </a:r>
            <a:r>
              <a:rPr lang="en-US" sz="2400" dirty="0">
                <a:solidFill>
                  <a:srgbClr val="00B050"/>
                </a:solidFill>
              </a:rPr>
              <a:t>below-market</a:t>
            </a:r>
            <a:r>
              <a:rPr lang="en-US" sz="2400" dirty="0"/>
              <a:t>** </a:t>
            </a:r>
            <a:r>
              <a:rPr lang="en-US" sz="2400" dirty="0" smtClean="0"/>
              <a:t>for some specialty areas: For example, photography, some specific web services that we couldn’t afford to provide otherwise.</a:t>
            </a:r>
            <a:endParaRPr lang="en-US" sz="2400" dirty="0"/>
          </a:p>
          <a:p>
            <a:endParaRPr lang="en-US" sz="2400" dirty="0" smtClean="0"/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Font typeface="Wingdings" pitchFamily="2" charset="2"/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7904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GETTING UMKC News PUBLISHED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8" y="1861636"/>
            <a:ext cx="10058400" cy="4050792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It all starts with a phone call, email or in-person contact</a:t>
            </a:r>
            <a:r>
              <a:rPr lang="en-US" dirty="0" smtClean="0"/>
              <a:t> with us – or when we hear things while we’re out and about on campus and contact YOU. 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b="1" dirty="0" smtClean="0"/>
              <a:t>We also have regular meetings with all AUs</a:t>
            </a:r>
            <a:r>
              <a:rPr lang="en-US" dirty="0" smtClean="0"/>
              <a:t>, which frequently yield story ideas.</a:t>
            </a:r>
          </a:p>
          <a:p>
            <a:r>
              <a:rPr lang="en-US" b="1" dirty="0" smtClean="0"/>
              <a:t>Advance notice is incredibly helpful</a:t>
            </a:r>
            <a:r>
              <a:rPr lang="en-US" dirty="0" smtClean="0"/>
              <a:t>, but we’ll do our best to help out even in late-breaking situations, if we are able.</a:t>
            </a:r>
          </a:p>
          <a:p>
            <a:r>
              <a:rPr lang="en-US" b="1" dirty="0" smtClean="0"/>
              <a:t>Opportunities to be published in “owned” not just “earned” channels.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92780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62029" y="0"/>
            <a:ext cx="10058400" cy="1609344"/>
          </a:xfrm>
        </p:spPr>
        <p:txBody>
          <a:bodyPr/>
          <a:lstStyle/>
          <a:p>
            <a:r>
              <a:rPr lang="en-US" dirty="0" smtClean="0"/>
              <a:t>MORE Ways to share your story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09600" y="1600201"/>
            <a:ext cx="2995749" cy="4525963"/>
          </a:xfrm>
        </p:spPr>
        <p:txBody>
          <a:bodyPr/>
          <a:lstStyle/>
          <a:p>
            <a:r>
              <a:rPr lang="en-US" dirty="0" smtClean="0"/>
              <a:t>Send us a story tip through UMatters...</a:t>
            </a:r>
          </a:p>
          <a:p>
            <a:r>
              <a:rPr lang="en-US" dirty="0" smtClean="0"/>
              <a:t>Publishes weekly</a:t>
            </a:r>
          </a:p>
          <a:p>
            <a:r>
              <a:rPr lang="en-US" dirty="0" smtClean="0"/>
              <a:t>Typically includes 15-20 original stories  per week ranging from faculty research and awards to campus events, HR news and more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57793" t="19118" r="8158" b="13035"/>
          <a:stretch/>
        </p:blipFill>
        <p:spPr>
          <a:xfrm>
            <a:off x="3513909" y="1394302"/>
            <a:ext cx="7929604" cy="4937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ight Arrow 6"/>
          <p:cNvSpPr/>
          <p:nvPr/>
        </p:nvSpPr>
        <p:spPr>
          <a:xfrm rot="-12420000">
            <a:off x="9692640" y="2550366"/>
            <a:ext cx="822960" cy="444138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773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293"/>
            <a:ext cx="10058400" cy="1609344"/>
          </a:xfrm>
        </p:spPr>
        <p:txBody>
          <a:bodyPr/>
          <a:lstStyle/>
          <a:p>
            <a:r>
              <a:rPr lang="en-US" dirty="0" smtClean="0"/>
              <a:t>MORE Ways to share your 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600201"/>
            <a:ext cx="3181245" cy="4525963"/>
          </a:xfrm>
        </p:spPr>
        <p:txBody>
          <a:bodyPr>
            <a:normAutofit/>
          </a:bodyPr>
          <a:lstStyle/>
          <a:p>
            <a:r>
              <a:rPr lang="en-US" dirty="0"/>
              <a:t>OR </a:t>
            </a:r>
            <a:r>
              <a:rPr lang="en-US" dirty="0" smtClean="0"/>
              <a:t>through the </a:t>
            </a:r>
            <a:r>
              <a:rPr lang="en-US" dirty="0" err="1"/>
              <a:t>MCom</a:t>
            </a:r>
            <a:r>
              <a:rPr lang="en-US" dirty="0"/>
              <a:t> </a:t>
            </a:r>
            <a:r>
              <a:rPr lang="en-US" dirty="0" smtClean="0"/>
              <a:t>website, under Resources tab.</a:t>
            </a:r>
          </a:p>
          <a:p>
            <a:r>
              <a:rPr lang="en-US" dirty="0" smtClean="0"/>
              <a:t>www.umkc.educ/mcom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61036" t="10604" r="11779" b="38606"/>
          <a:stretch/>
        </p:blipFill>
        <p:spPr>
          <a:xfrm>
            <a:off x="3697326" y="1600201"/>
            <a:ext cx="8358546" cy="5079531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 rot="-12420000">
            <a:off x="10015558" y="914806"/>
            <a:ext cx="822960" cy="444138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209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CRITERIA for Media PITCHES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8" y="1828799"/>
            <a:ext cx="10058400" cy="4478154"/>
          </a:xfrm>
        </p:spPr>
        <p:txBody>
          <a:bodyPr>
            <a:normAutofit/>
          </a:bodyPr>
          <a:lstStyle/>
          <a:p>
            <a:r>
              <a:rPr lang="en-US" dirty="0" smtClean="0"/>
              <a:t>The “NEW” in News</a:t>
            </a:r>
          </a:p>
          <a:p>
            <a:r>
              <a:rPr lang="en-US" dirty="0" smtClean="0"/>
              <a:t>Timing of your news/event</a:t>
            </a:r>
          </a:p>
          <a:p>
            <a:r>
              <a:rPr lang="en-US" dirty="0" smtClean="0"/>
              <a:t>Firsts</a:t>
            </a:r>
          </a:p>
          <a:p>
            <a:r>
              <a:rPr lang="en-US" dirty="0" smtClean="0"/>
              <a:t>Impressive statistics, investment or impact</a:t>
            </a:r>
          </a:p>
          <a:p>
            <a:r>
              <a:rPr lang="en-US" dirty="0" smtClean="0"/>
              <a:t>Demonstrates UMKC strategic goals in compelling way</a:t>
            </a:r>
          </a:p>
          <a:p>
            <a:r>
              <a:rPr lang="en-US" dirty="0" smtClean="0"/>
              <a:t>Emotional impact</a:t>
            </a:r>
          </a:p>
          <a:p>
            <a:r>
              <a:rPr lang="en-US" dirty="0" smtClean="0"/>
              <a:t>Good visuals</a:t>
            </a:r>
          </a:p>
          <a:p>
            <a:r>
              <a:rPr lang="en-US" dirty="0" smtClean="0"/>
              <a:t>Tied to current events</a:t>
            </a:r>
          </a:p>
          <a:p>
            <a:r>
              <a:rPr lang="en-US" dirty="0" smtClean="0"/>
              <a:t>Relevance </a:t>
            </a:r>
          </a:p>
          <a:p>
            <a:r>
              <a:rPr lang="en-US" dirty="0" smtClean="0"/>
              <a:t>Audience fit. Who are we media trying to reach through our news?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25469" y="6199289"/>
            <a:ext cx="858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If not a fit with the above, we’ll offer many alternative places to get exposure ... 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524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6706" y="141732"/>
            <a:ext cx="10401716" cy="1609344"/>
          </a:xfrm>
        </p:spPr>
        <p:txBody>
          <a:bodyPr>
            <a:normAutofit/>
          </a:bodyPr>
          <a:lstStyle/>
          <a:p>
            <a:r>
              <a:rPr lang="en-US" dirty="0" smtClean="0"/>
              <a:t>Outlets for faculty/UMKC news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1164" y="1414649"/>
            <a:ext cx="10972800" cy="4996542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Besides local</a:t>
            </a:r>
            <a:r>
              <a:rPr lang="en-US" sz="2400" dirty="0"/>
              <a:t>, regional and national </a:t>
            </a:r>
            <a:r>
              <a:rPr lang="en-US" sz="2400" dirty="0" smtClean="0"/>
              <a:t>media (print, digital and broadcast)</a:t>
            </a:r>
            <a:endParaRPr lang="en-US" sz="2400" dirty="0"/>
          </a:p>
          <a:p>
            <a:pPr lvl="1"/>
            <a:r>
              <a:rPr lang="en-US" sz="2400" dirty="0" smtClean="0"/>
              <a:t>UMKC.edu and UMKC Today</a:t>
            </a:r>
          </a:p>
          <a:p>
            <a:pPr lvl="1"/>
            <a:r>
              <a:rPr lang="en-US" sz="2400" dirty="0" smtClean="0"/>
              <a:t>UMatters</a:t>
            </a:r>
          </a:p>
          <a:p>
            <a:pPr lvl="1"/>
            <a:r>
              <a:rPr lang="en-US" sz="2400" dirty="0" smtClean="0"/>
              <a:t>Your own AU’s website or Four Winds screens</a:t>
            </a:r>
          </a:p>
          <a:p>
            <a:pPr lvl="1"/>
            <a:r>
              <a:rPr lang="en-US" sz="2400" dirty="0" smtClean="0"/>
              <a:t>UMKC and other UMKC Facebook, Twitter and other social media</a:t>
            </a:r>
          </a:p>
          <a:p>
            <a:pPr lvl="1"/>
            <a:r>
              <a:rPr lang="en-US" sz="2400" dirty="0" smtClean="0"/>
              <a:t>Our UMKC-produced magazines, including Explore, Perspectives, </a:t>
            </a:r>
            <a:r>
              <a:rPr lang="en-US" sz="2400" dirty="0" err="1" smtClean="0"/>
              <a:t>UMKCMedicine</a:t>
            </a:r>
            <a:r>
              <a:rPr lang="en-US" sz="2400" dirty="0" smtClean="0"/>
              <a:t>, Res </a:t>
            </a:r>
            <a:r>
              <a:rPr lang="en-US" sz="2400" dirty="0" err="1" smtClean="0"/>
              <a:t>Ipsa</a:t>
            </a:r>
            <a:r>
              <a:rPr lang="en-US" sz="2400" dirty="0"/>
              <a:t> </a:t>
            </a:r>
            <a:r>
              <a:rPr lang="en-US" sz="2400" dirty="0" smtClean="0"/>
              <a:t>and Bloch Magazine</a:t>
            </a:r>
          </a:p>
          <a:p>
            <a:pPr lvl="1"/>
            <a:r>
              <a:rPr lang="en-US" sz="2400" dirty="0" err="1" smtClean="0"/>
              <a:t>eRoos</a:t>
            </a:r>
            <a:r>
              <a:rPr lang="en-US" sz="2400" dirty="0" smtClean="0"/>
              <a:t> and other alumni publications/newsletters</a:t>
            </a:r>
          </a:p>
          <a:p>
            <a:pPr lvl="1"/>
            <a:r>
              <a:rPr lang="en-US" sz="2400" dirty="0" smtClean="0"/>
              <a:t>Other: Blogs, higher </a:t>
            </a:r>
            <a:r>
              <a:rPr lang="en-US" sz="2400" dirty="0" err="1" smtClean="0"/>
              <a:t>ed</a:t>
            </a:r>
            <a:r>
              <a:rPr lang="en-US" sz="2400" dirty="0" smtClean="0"/>
              <a:t> publications, trade and professional journals, local web and media partners, etc.</a:t>
            </a:r>
          </a:p>
          <a:p>
            <a:pPr lvl="1"/>
            <a:r>
              <a:rPr lang="en-US" sz="2400" dirty="0" smtClean="0"/>
              <a:t>Partner social media sites, newsletters and blogs</a:t>
            </a:r>
          </a:p>
          <a:p>
            <a:pPr lvl="1"/>
            <a:r>
              <a:rPr lang="en-US" sz="2400" dirty="0" smtClean="0"/>
              <a:t>Faculty and staff newsletters within units (e.g. A&amp;S, SCE, Bloch, </a:t>
            </a:r>
            <a:r>
              <a:rPr lang="en-US" sz="2400" dirty="0" err="1" smtClean="0"/>
              <a:t>etc</a:t>
            </a:r>
            <a:r>
              <a:rPr lang="en-US" sz="2400" dirty="0" smtClean="0"/>
              <a:t>)</a:t>
            </a:r>
          </a:p>
          <a:p>
            <a:pPr lvl="1"/>
            <a:r>
              <a:rPr lang="en-US" sz="2400" dirty="0" err="1" smtClean="0"/>
              <a:t>Etc</a:t>
            </a:r>
            <a:r>
              <a:rPr lang="en-US" sz="2400" dirty="0" smtClean="0"/>
              <a:t>!!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9223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4682" y="380723"/>
            <a:ext cx="10058400" cy="1609344"/>
          </a:xfrm>
        </p:spPr>
        <p:txBody>
          <a:bodyPr/>
          <a:lstStyle/>
          <a:p>
            <a:r>
              <a:rPr lang="en-US" dirty="0" smtClean="0"/>
              <a:t>More about our PR services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4682" y="1451758"/>
            <a:ext cx="10972800" cy="4525963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In addition to writing news stories, media releases or social  media: </a:t>
            </a:r>
          </a:p>
          <a:p>
            <a:pPr lvl="1"/>
            <a:r>
              <a:rPr lang="en-US" dirty="0"/>
              <a:t>We can provide feedback on how to increase appeal of your story for </a:t>
            </a:r>
            <a:r>
              <a:rPr lang="en-US" dirty="0" smtClean="0"/>
              <a:t>media (which includes use of AP Style)</a:t>
            </a:r>
            <a:endParaRPr lang="en-US" dirty="0"/>
          </a:p>
          <a:p>
            <a:pPr lvl="1"/>
            <a:r>
              <a:rPr lang="en-US" dirty="0" smtClean="0"/>
              <a:t>We can create a customized media pitch list based on topic area using a media database</a:t>
            </a:r>
          </a:p>
          <a:p>
            <a:pPr lvl="1"/>
            <a:r>
              <a:rPr lang="en-US" dirty="0" smtClean="0"/>
              <a:t>We can provide media training – how to sound and look your best on TV/radio or provide a “practice interview” for print media</a:t>
            </a:r>
          </a:p>
          <a:p>
            <a:pPr lvl="1"/>
            <a:r>
              <a:rPr lang="en-US" dirty="0" smtClean="0"/>
              <a:t>We can identify opportunities that may make your story more appealing to newspaper, TV, radio</a:t>
            </a:r>
          </a:p>
          <a:p>
            <a:pPr lvl="1"/>
            <a:r>
              <a:rPr lang="en-US" dirty="0" smtClean="0"/>
              <a:t>We can identify news or community partners who can “like,” “retweet” or otherwise promote social media posts.</a:t>
            </a:r>
          </a:p>
          <a:p>
            <a:pPr lvl="1"/>
            <a:r>
              <a:rPr lang="en-US" dirty="0" smtClean="0"/>
              <a:t>We can provide social media coverage for events, i.e. “live tweet”</a:t>
            </a:r>
          </a:p>
          <a:p>
            <a:pPr lvl="1"/>
            <a:r>
              <a:rPr lang="en-US" dirty="0" smtClean="0"/>
              <a:t>And, when merited, we can create a full-blown communications plan to gain coverage for UMKC news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99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69848" y="65451"/>
            <a:ext cx="10058400" cy="1609344"/>
          </a:xfrm>
        </p:spPr>
        <p:txBody>
          <a:bodyPr>
            <a:normAutofit/>
          </a:bodyPr>
          <a:lstStyle/>
          <a:p>
            <a:r>
              <a:rPr lang="en-US" dirty="0" smtClean="0"/>
              <a:t>YOUR MCOM CONNECTIONS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069848" y="1145405"/>
            <a:ext cx="3573500" cy="4889633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b="1" u="sng" dirty="0" smtClean="0"/>
              <a:t>A&amp;S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 smtClean="0"/>
              <a:t>RM: Kim West </a:t>
            </a:r>
            <a:r>
              <a:rPr lang="en-US" dirty="0"/>
              <a:t>(x1574)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 smtClean="0"/>
              <a:t>PR: John Martellaro (x1592) and Bridget Koan (x6678)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 smtClean="0"/>
              <a:t>In-unit: Marion During (x6108)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dirty="0" smtClean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b="1" u="sng" dirty="0" smtClean="0"/>
              <a:t>Biological Sciences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 smtClean="0"/>
              <a:t>RM: Hallie Spencer (x5250)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 smtClean="0"/>
              <a:t>PR: Stacy Downs (x1441)</a:t>
            </a:r>
            <a:endParaRPr lang="en-US" b="1" u="sng" dirty="0" smtClean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b="1" u="sng" dirty="0" smtClean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b="1" u="sng" dirty="0" smtClean="0"/>
              <a:t>Bloch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 smtClean="0"/>
              <a:t>RM: Sarah Morris (x1023)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 smtClean="0"/>
              <a:t>PR: Wandra Green (x1601)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 smtClean="0"/>
              <a:t>In-unit: Megan Cooper (x1373)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dirty="0" smtClean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b="1" u="sng" dirty="0" smtClean="0"/>
              <a:t>Computing and Engineering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 smtClean="0"/>
              <a:t>RM: Kim West (x1574)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 smtClean="0"/>
              <a:t>PR: Kelsey Haynes (x1596)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 smtClean="0"/>
              <a:t>In-unit: Sara Vogt (x5223)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b="1" u="sng" dirty="0" smtClean="0"/>
              <a:t>Conservatory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 smtClean="0"/>
              <a:t>RM: Kady McMaster (x5705)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 smtClean="0"/>
              <a:t>PR: Bridget Koan (x6678)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 smtClean="0"/>
              <a:t>In-unit: Dana Self (x2949)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4643348" y="1337910"/>
            <a:ext cx="3024859" cy="4697128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b="1" u="sng" dirty="0" smtClean="0"/>
              <a:t>Dentistry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 smtClean="0"/>
              <a:t>RM: Sarah Morris (x1023)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 smtClean="0"/>
              <a:t>PR: Stacy Downs (x1441)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 smtClean="0"/>
              <a:t>In-unit: Bill Marse (x2104)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b="1" u="sng" dirty="0" smtClean="0"/>
              <a:t>Education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 smtClean="0"/>
              <a:t>RM: Sarah Morris (x1023)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 smtClean="0"/>
              <a:t>PR: John Martellaro (x1592)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 smtClean="0"/>
              <a:t>In-unit: Barbara Schaaf-Petty (x1299)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b="1" u="sng" dirty="0" smtClean="0"/>
              <a:t>Honors College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 smtClean="0"/>
              <a:t>RM: Hallie Spencer (x5250)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 smtClean="0"/>
              <a:t>PR: Wandra Green (x1601)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b="1" u="sng" dirty="0" smtClean="0"/>
              <a:t>Academic Affairs/Graduate Studies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 smtClean="0"/>
              <a:t>RM: Kim West (x1574)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 smtClean="0"/>
              <a:t>PR: John Martellaro (x1592)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b="1" u="sng" dirty="0" smtClean="0"/>
              <a:t>Law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 smtClean="0"/>
              <a:t>RM: Kady McMaster (x5705)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 smtClean="0"/>
              <a:t>PR: John </a:t>
            </a:r>
            <a:r>
              <a:rPr lang="en-US" dirty="0"/>
              <a:t>Martellaro </a:t>
            </a:r>
            <a:r>
              <a:rPr lang="en-US" dirty="0" smtClean="0"/>
              <a:t>(x1592)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 smtClean="0"/>
              <a:t>In-unit: Alyssa Baker (x2393)</a:t>
            </a:r>
            <a:endParaRPr lang="en-US" dirty="0"/>
          </a:p>
        </p:txBody>
      </p:sp>
      <p:sp>
        <p:nvSpPr>
          <p:cNvPr id="6" name="Content Placeholder 1"/>
          <p:cNvSpPr txBox="1">
            <a:spLocks/>
          </p:cNvSpPr>
          <p:nvPr/>
        </p:nvSpPr>
        <p:spPr>
          <a:xfrm>
            <a:off x="7668207" y="1337911"/>
            <a:ext cx="3699229" cy="4797268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Font typeface="Wingdings" pitchFamily="2" charset="2"/>
              <a:buNone/>
            </a:pPr>
            <a:r>
              <a:rPr lang="en-US" sz="3000" b="1" u="sng" dirty="0" smtClean="0"/>
              <a:t>Libraries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Wingdings" pitchFamily="2" charset="2"/>
              <a:buNone/>
            </a:pPr>
            <a:r>
              <a:rPr lang="en-US" sz="3000" dirty="0" smtClean="0"/>
              <a:t>RM: Hallie Spencer (x5250)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Wingdings" pitchFamily="2" charset="2"/>
              <a:buNone/>
            </a:pPr>
            <a:r>
              <a:rPr lang="en-US" sz="3000" dirty="0" smtClean="0"/>
              <a:t>PR: John Martellaro (x1592)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Wingdings" pitchFamily="2" charset="2"/>
              <a:buNone/>
            </a:pPr>
            <a:endParaRPr lang="en-US" sz="3000" u="sng" dirty="0" smtClean="0"/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Wingdings" pitchFamily="2" charset="2"/>
              <a:buNone/>
            </a:pPr>
            <a:r>
              <a:rPr lang="en-US" sz="3000" b="1" u="sng" dirty="0" smtClean="0"/>
              <a:t>Nursing and Health Studies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Wingdings" pitchFamily="2" charset="2"/>
              <a:buNone/>
            </a:pPr>
            <a:r>
              <a:rPr lang="en-US" sz="3000" dirty="0" smtClean="0"/>
              <a:t>RM: Kady McMaster (x5705)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Wingdings" pitchFamily="2" charset="2"/>
              <a:buNone/>
            </a:pPr>
            <a:r>
              <a:rPr lang="en-US" sz="3000" dirty="0" smtClean="0"/>
              <a:t>PR: Stacy Downs (x1441)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Wingdings" pitchFamily="2" charset="2"/>
              <a:buNone/>
            </a:pPr>
            <a:r>
              <a:rPr lang="en-US" sz="3000" dirty="0" smtClean="0"/>
              <a:t>In-unit: Rachel Ingalls (x1723)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Wingdings" pitchFamily="2" charset="2"/>
              <a:buNone/>
            </a:pPr>
            <a:endParaRPr lang="en-US" sz="3000" dirty="0" smtClean="0"/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Wingdings" pitchFamily="2" charset="2"/>
              <a:buNone/>
            </a:pPr>
            <a:r>
              <a:rPr lang="en-US" sz="3000" b="1" u="sng" dirty="0" smtClean="0"/>
              <a:t>Pharmacy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Wingdings" pitchFamily="2" charset="2"/>
              <a:buNone/>
            </a:pPr>
            <a:r>
              <a:rPr lang="en-US" sz="3000" dirty="0" smtClean="0"/>
              <a:t>RM: Sarah Morris (x1023)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Wingdings" pitchFamily="2" charset="2"/>
              <a:buNone/>
            </a:pPr>
            <a:r>
              <a:rPr lang="en-US" sz="3000" dirty="0" smtClean="0"/>
              <a:t>PR: Stacy Downs (x1441)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Wingdings" pitchFamily="2" charset="2"/>
              <a:buNone/>
            </a:pPr>
            <a:r>
              <a:rPr lang="en-US" sz="3000" dirty="0" smtClean="0"/>
              <a:t>In-unit: Bryce Puntenney (x1607)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Wingdings" pitchFamily="2" charset="2"/>
              <a:buNone/>
            </a:pPr>
            <a:endParaRPr lang="en-US" sz="3000" u="sng" dirty="0" smtClean="0"/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Wingdings" pitchFamily="2" charset="2"/>
              <a:buNone/>
            </a:pPr>
            <a:r>
              <a:rPr lang="en-US" sz="3000" b="1" u="sng" dirty="0" smtClean="0"/>
              <a:t>Research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Wingdings" pitchFamily="2" charset="2"/>
              <a:buNone/>
            </a:pPr>
            <a:r>
              <a:rPr lang="en-US" sz="3000" dirty="0" smtClean="0"/>
              <a:t>RM: Hallie Spencer (x5250)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Wingdings" pitchFamily="2" charset="2"/>
              <a:buNone/>
            </a:pPr>
            <a:r>
              <a:rPr lang="en-US" sz="3000" dirty="0" smtClean="0"/>
              <a:t>PR: John </a:t>
            </a:r>
            <a:r>
              <a:rPr lang="en-US" sz="3000" dirty="0" err="1" smtClean="0"/>
              <a:t>Martellaro</a:t>
            </a:r>
            <a:r>
              <a:rPr lang="en-US" sz="3000" dirty="0" smtClean="0"/>
              <a:t> (x1592)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Wingdings" pitchFamily="2" charset="2"/>
              <a:buNone/>
            </a:pPr>
            <a:endParaRPr lang="en-US" sz="3000" b="1" dirty="0" smtClean="0"/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Wingdings" pitchFamily="2" charset="2"/>
              <a:buNone/>
            </a:pPr>
            <a:r>
              <a:rPr lang="en-US" sz="3000" b="1" u="sng" dirty="0" smtClean="0"/>
              <a:t>University College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Wingdings" pitchFamily="2" charset="2"/>
              <a:buNone/>
            </a:pPr>
            <a:r>
              <a:rPr lang="en-US" sz="3000" dirty="0" smtClean="0"/>
              <a:t>RM: Kim West (x1574)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Wingdings" pitchFamily="2" charset="2"/>
              <a:buNone/>
            </a:pPr>
            <a:r>
              <a:rPr lang="en-US" sz="3000" dirty="0" smtClean="0"/>
              <a:t>PR: John Martellaro (x1592)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Wingdings" pitchFamily="2" charset="2"/>
              <a:buNone/>
            </a:pPr>
            <a:endParaRPr lang="en-US" sz="3000" b="1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Wingdings" pitchFamily="2" charset="2"/>
              <a:buNone/>
            </a:pPr>
            <a:r>
              <a:rPr lang="en-US" sz="3000" b="1" u="sng" dirty="0" smtClean="0"/>
              <a:t>UMKC Online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Wingdings" pitchFamily="2" charset="2"/>
              <a:buNone/>
            </a:pPr>
            <a:r>
              <a:rPr lang="en-US" sz="3000" dirty="0" smtClean="0"/>
              <a:t>RM: Kim West (x1574)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Wingdings" pitchFamily="2" charset="2"/>
              <a:buNone/>
            </a:pPr>
            <a:r>
              <a:rPr lang="en-US" sz="3000" dirty="0" smtClean="0"/>
              <a:t>PR: John </a:t>
            </a:r>
            <a:r>
              <a:rPr lang="en-US" sz="3000" dirty="0" err="1" smtClean="0"/>
              <a:t>Martellaro</a:t>
            </a:r>
            <a:r>
              <a:rPr lang="en-US" sz="3000" dirty="0" smtClean="0"/>
              <a:t> (x1592), Stacy Downs (x1441)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Wingdings" pitchFamily="2" charset="2"/>
              <a:buNone/>
            </a:pPr>
            <a:endParaRPr lang="en-US" sz="27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Wingdings" pitchFamily="2" charset="2"/>
              <a:buNone/>
            </a:pPr>
            <a:endParaRPr lang="en-US" sz="2700" dirty="0" smtClean="0"/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Wingdings" pitchFamily="2" charset="2"/>
              <a:buNone/>
            </a:pPr>
            <a:endParaRPr lang="en-US" sz="2700" dirty="0" smtClean="0"/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Wingdings" pitchFamily="2" charset="2"/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261650" y="6227543"/>
            <a:ext cx="82561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Note: Wandra Green will be retiring in February 2017, with replacement TBA. John Martellaro would be the backup.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54770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UPDATED UMKC BRAND POLICY</a:t>
            </a:r>
            <a:endParaRPr lang="en-US" dirty="0"/>
          </a:p>
        </p:txBody>
      </p:sp>
      <p:pic>
        <p:nvPicPr>
          <p:cNvPr id="4" name="Content Placeholder 3" descr="roo guidelines-3 25.pdf - Adobe Acrobat Reader DC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" t="23790" r="15763"/>
          <a:stretch/>
        </p:blipFill>
        <p:spPr>
          <a:xfrm>
            <a:off x="6010819" y="1714306"/>
            <a:ext cx="6089741" cy="33540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Content Placeholder 3" descr="roo guidelines-3 25.pdf - Adobe Acrobat Reader DC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" t="12484" r="16216" b="1"/>
          <a:stretch/>
        </p:blipFill>
        <p:spPr>
          <a:xfrm>
            <a:off x="3518488" y="3142996"/>
            <a:ext cx="5537201" cy="35610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Content Placeholder 6"/>
          <p:cNvSpPr txBox="1">
            <a:spLocks/>
          </p:cNvSpPr>
          <p:nvPr/>
        </p:nvSpPr>
        <p:spPr>
          <a:xfrm>
            <a:off x="754889" y="2093976"/>
            <a:ext cx="27636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New brand standards guide online</a:t>
            </a:r>
          </a:p>
          <a:p>
            <a:r>
              <a:rPr lang="en-US" dirty="0" smtClean="0"/>
              <a:t>Campus roll out and workshops to come</a:t>
            </a:r>
          </a:p>
          <a:p>
            <a:r>
              <a:rPr lang="en-US" dirty="0" smtClean="0"/>
              <a:t>Brand standards committee meets quarterly, or more often as needed</a:t>
            </a:r>
          </a:p>
        </p:txBody>
      </p:sp>
    </p:spTree>
    <p:extLst>
      <p:ext uri="{BB962C8B-B14F-4D97-AF65-F5344CB8AC3E}">
        <p14:creationId xmlns:p14="http://schemas.microsoft.com/office/powerpoint/2010/main" val="17075101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 of MCOM</a:t>
            </a:r>
            <a:endParaRPr lang="en-US" dirty="0"/>
          </a:p>
        </p:txBody>
      </p:sp>
      <p:pic>
        <p:nvPicPr>
          <p:cNvPr id="8" name="Content Placeholder 7" descr="Strategic Marketing and Communications | UMKC - Internet Explorer">
            <a:hlinkClick r:id="rId3"/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35" b="2672"/>
          <a:stretch/>
        </p:blipFill>
        <p:spPr>
          <a:xfrm>
            <a:off x="1329013" y="1742172"/>
            <a:ext cx="9158133" cy="4620127"/>
          </a:xfrm>
        </p:spPr>
      </p:pic>
    </p:spTree>
    <p:extLst>
      <p:ext uri="{BB962C8B-B14F-4D97-AF65-F5344CB8AC3E}">
        <p14:creationId xmlns:p14="http://schemas.microsoft.com/office/powerpoint/2010/main" val="6463337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STRENGTHENING THE UMKC BRAND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8" y="1830463"/>
            <a:ext cx="10058400" cy="4050792"/>
          </a:xfrm>
        </p:spPr>
        <p:txBody>
          <a:bodyPr>
            <a:normAutofit/>
          </a:bodyPr>
          <a:lstStyle/>
          <a:p>
            <a:r>
              <a:rPr lang="en-US" dirty="0"/>
              <a:t>We </a:t>
            </a:r>
            <a:r>
              <a:rPr lang="en-US" dirty="0" smtClean="0"/>
              <a:t>STRONGLY ADVOCATE for brand consistency when using all our UMKC-affiliated brands and marks, from our official UMKC logo to our UMKC </a:t>
            </a:r>
            <a:r>
              <a:rPr lang="en-US" dirty="0" err="1" smtClean="0"/>
              <a:t>Roo</a:t>
            </a:r>
            <a:r>
              <a:rPr lang="en-US" dirty="0" smtClean="0"/>
              <a:t> logos. That’s </a:t>
            </a:r>
            <a:r>
              <a:rPr lang="en-US" dirty="0"/>
              <a:t>what makes a brand strong, easily identifiable and credible with the </a:t>
            </a:r>
            <a:r>
              <a:rPr lang="en-US" dirty="0" smtClean="0"/>
              <a:t>public. </a:t>
            </a:r>
          </a:p>
          <a:p>
            <a:r>
              <a:rPr lang="en-US" dirty="0" smtClean="0"/>
              <a:t>When branded items are being produced, they need to be vetted by our brand standards team: Kim West (ext. 1574) and Terry Raumschuh (ext. 5388). Athletic brands vetted by Tim Riva (ext. 2789)</a:t>
            </a:r>
          </a:p>
          <a:p>
            <a:r>
              <a:rPr lang="en-US" dirty="0" smtClean="0"/>
              <a:t>We STRONGLY ENCOURAGE our campus academic units and administrative units to use our official UMKC </a:t>
            </a:r>
            <a:r>
              <a:rPr lang="en-US" dirty="0" err="1" smtClean="0"/>
              <a:t>Roos</a:t>
            </a:r>
            <a:r>
              <a:rPr lang="en-US" dirty="0" smtClean="0"/>
              <a:t> marks and other UMKC brand elements, according to brand guidelines.  </a:t>
            </a:r>
          </a:p>
          <a:p>
            <a:r>
              <a:rPr lang="en-US" dirty="0" smtClean="0"/>
              <a:t> We are ready to supply guidance and ideas if you have a brand challenge that you need help with or you have questions about our brand policies. While we’re striving for consistency, we also recognize the need for flexibility.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4450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069848" y="2121408"/>
            <a:ext cx="3312147" cy="4050792"/>
          </a:xfrm>
        </p:spPr>
        <p:txBody>
          <a:bodyPr/>
          <a:lstStyle/>
          <a:p>
            <a:r>
              <a:rPr lang="en-US" dirty="0" smtClean="0"/>
              <a:t>Social media policy</a:t>
            </a:r>
          </a:p>
          <a:p>
            <a:r>
              <a:rPr lang="en-US" dirty="0" smtClean="0"/>
              <a:t>Social media playbook</a:t>
            </a:r>
          </a:p>
          <a:p>
            <a:r>
              <a:rPr lang="en-US" dirty="0" smtClean="0"/>
              <a:t>Free training and backup provided</a:t>
            </a:r>
            <a:endParaRPr lang="en-US" dirty="0"/>
          </a:p>
        </p:txBody>
      </p:sp>
      <p:pic>
        <p:nvPicPr>
          <p:cNvPr id="8" name="Content Placeholder 3" descr="http://www.umkc.edu/mcom/documents/Social_Media_Playbook.pdf - Internet Explor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48" r="18010" b="22497"/>
          <a:stretch/>
        </p:blipFill>
        <p:spPr>
          <a:xfrm>
            <a:off x="814528" y="3693223"/>
            <a:ext cx="5490743" cy="1805051"/>
          </a:xfrm>
          <a:prstGeom prst="rect">
            <a:avLst/>
          </a:prstGeom>
        </p:spPr>
      </p:pic>
      <p:pic>
        <p:nvPicPr>
          <p:cNvPr id="9" name="Picture 8" descr="Social Media Registration | UMKC Today - Internet Explorer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5" t="22629" r="40216" b="2512"/>
          <a:stretch/>
        </p:blipFill>
        <p:spPr>
          <a:xfrm rot="420000">
            <a:off x="6793599" y="1898237"/>
            <a:ext cx="3809928" cy="4056927"/>
          </a:xfrm>
          <a:prstGeom prst="rect">
            <a:avLst/>
          </a:prstGeom>
          <a:scene3d>
            <a:camera prst="orthographicFront">
              <a:rot lat="0" lon="21299999" rev="0"/>
            </a:camera>
            <a:lightRig rig="threePt" dir="t"/>
          </a:scene3d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988568" y="219011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NEW Social Media POLICY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80173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6486" y="2133013"/>
            <a:ext cx="4703884" cy="1609344"/>
          </a:xfrm>
        </p:spPr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0918" y="5225092"/>
            <a:ext cx="4759452" cy="4050792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Thank you for your time!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56434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CREATIVE -- By The Numbers</a:t>
            </a:r>
            <a:endParaRPr lang="en-US" dirty="0"/>
          </a:p>
        </p:txBody>
      </p:sp>
      <p:graphicFrame>
        <p:nvGraphicFramePr>
          <p:cNvPr id="4" name="Chart 3"/>
          <p:cNvGraphicFramePr/>
          <p:nvPr>
            <p:extLst/>
          </p:nvPr>
        </p:nvGraphicFramePr>
        <p:xfrm>
          <a:off x="1122374" y="1537462"/>
          <a:ext cx="3823771" cy="45032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/>
          <p:cNvGraphicFramePr/>
          <p:nvPr>
            <p:extLst/>
          </p:nvPr>
        </p:nvGraphicFramePr>
        <p:xfrm>
          <a:off x="5567530" y="1543398"/>
          <a:ext cx="6103151" cy="44973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207836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 and DIGITAL </a:t>
            </a:r>
            <a:r>
              <a:rPr lang="en-US" dirty="0"/>
              <a:t>-- By The Numbers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066800" y="1947986"/>
            <a:ext cx="4754880" cy="640080"/>
          </a:xfrm>
        </p:spPr>
        <p:txBody>
          <a:bodyPr/>
          <a:lstStyle/>
          <a:p>
            <a:r>
              <a:rPr lang="en-US" dirty="0" smtClean="0"/>
              <a:t>UMKC Home page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1069848" y="2642930"/>
            <a:ext cx="4754880" cy="1033609"/>
          </a:xfrm>
        </p:spPr>
        <p:txBody>
          <a:bodyPr/>
          <a:lstStyle/>
          <a:p>
            <a:r>
              <a:rPr lang="en-US" dirty="0" smtClean="0"/>
              <a:t>8.5 million views in FY2016</a:t>
            </a:r>
          </a:p>
          <a:p>
            <a:r>
              <a:rPr lang="en-US" dirty="0" smtClean="0"/>
              <a:t>700,000 views a month</a:t>
            </a:r>
          </a:p>
        </p:txBody>
      </p:sp>
      <p:sp>
        <p:nvSpPr>
          <p:cNvPr id="8" name="Content Placeholder 6"/>
          <p:cNvSpPr txBox="1">
            <a:spLocks/>
          </p:cNvSpPr>
          <p:nvPr/>
        </p:nvSpPr>
        <p:spPr>
          <a:xfrm>
            <a:off x="1117298" y="3659827"/>
            <a:ext cx="4754880" cy="29434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1603682314"/>
              </p:ext>
            </p:extLst>
          </p:nvPr>
        </p:nvGraphicFramePr>
        <p:xfrm>
          <a:off x="195915" y="3635720"/>
          <a:ext cx="4558702" cy="28487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6" name="Picture 15" descr="University of Missouri - Kansas City - Internet Explorer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1" t="13333" r="17026" b="17484"/>
          <a:stretch/>
        </p:blipFill>
        <p:spPr>
          <a:xfrm>
            <a:off x="4996157" y="1790279"/>
            <a:ext cx="6514670" cy="407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6869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 and DIGITAL </a:t>
            </a:r>
            <a:r>
              <a:rPr lang="en-US" dirty="0"/>
              <a:t>-- By The Numbers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066800" y="1647178"/>
            <a:ext cx="4754880" cy="640080"/>
          </a:xfrm>
        </p:spPr>
        <p:txBody>
          <a:bodyPr/>
          <a:lstStyle/>
          <a:p>
            <a:r>
              <a:rPr lang="en-US" dirty="0" smtClean="0"/>
              <a:t>Residential Life website - ^112%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6364224" y="1647180"/>
            <a:ext cx="4754880" cy="640080"/>
          </a:xfrm>
        </p:spPr>
        <p:txBody>
          <a:bodyPr>
            <a:normAutofit/>
          </a:bodyPr>
          <a:lstStyle/>
          <a:p>
            <a:r>
              <a:rPr lang="en-US" dirty="0" smtClean="0"/>
              <a:t>ISAO website - ^15% </a:t>
            </a:r>
          </a:p>
        </p:txBody>
      </p:sp>
      <p:sp>
        <p:nvSpPr>
          <p:cNvPr id="8" name="Content Placeholder 6"/>
          <p:cNvSpPr txBox="1">
            <a:spLocks/>
          </p:cNvSpPr>
          <p:nvPr/>
        </p:nvSpPr>
        <p:spPr>
          <a:xfrm>
            <a:off x="1117298" y="3659827"/>
            <a:ext cx="4754880" cy="29434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7" name="Content Placeholder 6" descr="housing.png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9" b="43166"/>
          <a:stretch/>
        </p:blipFill>
        <p:spPr>
          <a:xfrm>
            <a:off x="1069848" y="2442391"/>
            <a:ext cx="4754880" cy="3807725"/>
          </a:xfrm>
        </p:spPr>
      </p:pic>
      <p:pic>
        <p:nvPicPr>
          <p:cNvPr id="13" name="Content Placeholder 12" descr="isao.png"/>
          <p:cNvPicPr>
            <a:picLocks noGrp="1" noChangeAspect="1"/>
          </p:cNvPicPr>
          <p:nvPr>
            <p:ph sz="quarter" idx="4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6" b="35664"/>
          <a:stretch/>
        </p:blipFill>
        <p:spPr>
          <a:xfrm>
            <a:off x="6373368" y="2442391"/>
            <a:ext cx="4754880" cy="3807725"/>
          </a:xfrm>
        </p:spPr>
      </p:pic>
    </p:spTree>
    <p:extLst>
      <p:ext uri="{BB962C8B-B14F-4D97-AF65-F5344CB8AC3E}">
        <p14:creationId xmlns:p14="http://schemas.microsoft.com/office/powerpoint/2010/main" val="17617300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 and DIGITAL </a:t>
            </a:r>
            <a:r>
              <a:rPr lang="en-US" dirty="0"/>
              <a:t>-- By The Numbers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1425236" y="1935000"/>
            <a:ext cx="2532584" cy="3449653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DAA600"/>
                </a:solidFill>
              </a:rPr>
              <a:t>Apply website</a:t>
            </a:r>
          </a:p>
          <a:p>
            <a:r>
              <a:rPr lang="en-US" sz="2800" dirty="0" smtClean="0">
                <a:solidFill>
                  <a:srgbClr val="DAA600"/>
                </a:solidFill>
              </a:rPr>
              <a:t>^30%</a:t>
            </a:r>
          </a:p>
          <a:p>
            <a:r>
              <a:rPr lang="en-US" sz="2800" dirty="0" smtClean="0">
                <a:solidFill>
                  <a:srgbClr val="DAA600"/>
                </a:solidFill>
              </a:rPr>
              <a:t>FTC enrollment –FS16</a:t>
            </a:r>
          </a:p>
          <a:p>
            <a:r>
              <a:rPr lang="en-US" sz="2800" dirty="0" smtClean="0">
                <a:solidFill>
                  <a:srgbClr val="DAA600"/>
                </a:solidFill>
              </a:rPr>
              <a:t>^18%</a:t>
            </a:r>
          </a:p>
          <a:p>
            <a:endParaRPr lang="en-US" sz="2800" dirty="0" smtClean="0">
              <a:solidFill>
                <a:srgbClr val="DAA600"/>
              </a:solidFill>
            </a:endParaRPr>
          </a:p>
        </p:txBody>
      </p:sp>
      <p:pic>
        <p:nvPicPr>
          <p:cNvPr id="11" name="Content Placeholder 10" descr="apply.png"/>
          <p:cNvPicPr>
            <a:picLocks noGrp="1" noChangeAspect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" t="9070" r="-703" b="35150"/>
          <a:stretch/>
        </p:blipFill>
        <p:spPr>
          <a:xfrm>
            <a:off x="4313208" y="1784499"/>
            <a:ext cx="5900640" cy="4354554"/>
          </a:xfrm>
        </p:spPr>
      </p:pic>
      <p:sp>
        <p:nvSpPr>
          <p:cNvPr id="8" name="Content Placeholder 6"/>
          <p:cNvSpPr txBox="1">
            <a:spLocks/>
          </p:cNvSpPr>
          <p:nvPr/>
        </p:nvSpPr>
        <p:spPr>
          <a:xfrm>
            <a:off x="1117298" y="3659827"/>
            <a:ext cx="4754880" cy="29434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8151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044" y="109837"/>
            <a:ext cx="10058400" cy="1609344"/>
          </a:xfrm>
        </p:spPr>
        <p:txBody>
          <a:bodyPr/>
          <a:lstStyle/>
          <a:p>
            <a:r>
              <a:rPr lang="en-US" dirty="0" smtClean="0"/>
              <a:t>Social media – by the numbers</a:t>
            </a:r>
            <a:endParaRPr lang="en-US" dirty="0"/>
          </a:p>
        </p:txBody>
      </p:sp>
      <p:pic>
        <p:nvPicPr>
          <p:cNvPr id="5" name="Content Placeholder 4" descr="UMKC - Internet Explorer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7" t="15653" r="35211" b="2565"/>
          <a:stretch/>
        </p:blipFill>
        <p:spPr>
          <a:xfrm>
            <a:off x="5334990" y="1561958"/>
            <a:ext cx="4651655" cy="40430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796" y="1797093"/>
            <a:ext cx="2551295" cy="45356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 descr="UMKC (@UMKansasCity) | Twitter - Internet Explorer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3" t="11775" r="9809" b="3204"/>
          <a:stretch/>
        </p:blipFill>
        <p:spPr>
          <a:xfrm>
            <a:off x="3546726" y="3546196"/>
            <a:ext cx="4937919" cy="31083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l="50578" t="73891" r="17933"/>
          <a:stretch/>
        </p:blipFill>
        <p:spPr>
          <a:xfrm>
            <a:off x="1717796" y="1367465"/>
            <a:ext cx="2434442" cy="4296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l="49781" t="41623" r="17933" b="28218"/>
          <a:stretch/>
        </p:blipFill>
        <p:spPr>
          <a:xfrm>
            <a:off x="8431316" y="5604987"/>
            <a:ext cx="2336895" cy="4646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l="17407" t="74938" r="56272"/>
          <a:stretch/>
        </p:blipFill>
        <p:spPr>
          <a:xfrm>
            <a:off x="8072225" y="1128343"/>
            <a:ext cx="1985245" cy="40235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106010" y="1128343"/>
            <a:ext cx="1305165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DAA600"/>
                </a:solidFill>
              </a:rPr>
              <a:t>^26%</a:t>
            </a:r>
          </a:p>
          <a:p>
            <a:r>
              <a:rPr lang="en-US" sz="2800" b="1" dirty="0" smtClean="0">
                <a:solidFill>
                  <a:srgbClr val="DAA600"/>
                </a:solidFill>
              </a:rPr>
              <a:t>26,755</a:t>
            </a:r>
          </a:p>
          <a:p>
            <a:r>
              <a:rPr lang="en-US" b="1" dirty="0" smtClean="0">
                <a:solidFill>
                  <a:srgbClr val="DAA600"/>
                </a:solidFill>
              </a:rPr>
              <a:t>followers</a:t>
            </a:r>
          </a:p>
          <a:p>
            <a:endParaRPr lang="en-US" sz="2800" b="1" dirty="0">
              <a:solidFill>
                <a:srgbClr val="DAA6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057470" y="4484821"/>
            <a:ext cx="1228606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DAA600"/>
                </a:solidFill>
              </a:rPr>
              <a:t>^69%</a:t>
            </a:r>
          </a:p>
          <a:p>
            <a:r>
              <a:rPr lang="en-US" sz="2800" b="1" dirty="0" smtClean="0">
                <a:solidFill>
                  <a:srgbClr val="DAA600"/>
                </a:solidFill>
              </a:rPr>
              <a:t>9,208</a:t>
            </a:r>
          </a:p>
          <a:p>
            <a:r>
              <a:rPr lang="en-US" b="1" dirty="0" smtClean="0">
                <a:solidFill>
                  <a:srgbClr val="DAA600"/>
                </a:solidFill>
              </a:rPr>
              <a:t>followers</a:t>
            </a:r>
            <a:endParaRPr lang="en-US" b="1" dirty="0">
              <a:solidFill>
                <a:srgbClr val="DAA6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4219" y="1318513"/>
            <a:ext cx="1324402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DAA600"/>
                </a:solidFill>
              </a:rPr>
              <a:t>^384%</a:t>
            </a:r>
          </a:p>
          <a:p>
            <a:r>
              <a:rPr lang="en-US" sz="2800" b="1" dirty="0" smtClean="0">
                <a:solidFill>
                  <a:srgbClr val="DAA600"/>
                </a:solidFill>
              </a:rPr>
              <a:t>1,385</a:t>
            </a:r>
          </a:p>
          <a:p>
            <a:r>
              <a:rPr lang="en-US" b="1" dirty="0" smtClean="0">
                <a:solidFill>
                  <a:srgbClr val="DAA600"/>
                </a:solidFill>
              </a:rPr>
              <a:t>followers</a:t>
            </a:r>
            <a:endParaRPr lang="en-US" b="1" dirty="0">
              <a:solidFill>
                <a:srgbClr val="DAA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1514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155" y="268673"/>
            <a:ext cx="1214052" cy="45572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MARKETING -- GOING PLACES &amp; MORE</a:t>
            </a:r>
            <a:endParaRPr lang="en-US" dirty="0"/>
          </a:p>
        </p:txBody>
      </p:sp>
      <p:pic>
        <p:nvPicPr>
          <p:cNvPr id="3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478" y="1646881"/>
            <a:ext cx="2721077" cy="2721077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810" y="3920862"/>
            <a:ext cx="3523438" cy="2937138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069848" y="1861636"/>
            <a:ext cx="601403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Integrated marketing – Primarily digital (targeting and retargeting, paid search, SEO/SEM, paid social) but also print, radio, spot TV, paid social and paid video</a:t>
            </a:r>
          </a:p>
          <a:p>
            <a:r>
              <a:rPr lang="en-US" sz="2400" dirty="0" smtClean="0"/>
              <a:t>Marketing partnerships, including with Sporting KC, area school districts, Hospital Hill run and KC marathon, etc.</a:t>
            </a:r>
          </a:p>
          <a:p>
            <a:r>
              <a:rPr lang="en-US" sz="2400" dirty="0" smtClean="0"/>
              <a:t>Signage (billboards and some campus/community signage)</a:t>
            </a:r>
          </a:p>
          <a:p>
            <a:pPr marL="0" indent="0">
              <a:buFont typeface="Wingdings" pitchFamily="2" charset="2"/>
              <a:buNone/>
            </a:pPr>
            <a:endParaRPr lang="en-US" sz="2400" dirty="0" smtClean="0"/>
          </a:p>
          <a:p>
            <a:pPr marL="0" indent="0">
              <a:buFont typeface="Wingdings" pitchFamily="2" charset="2"/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Font typeface="Wingdings" pitchFamily="2" charset="2"/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7" name="Text Placeholder 5"/>
          <p:cNvSpPr txBox="1">
            <a:spLocks/>
          </p:cNvSpPr>
          <p:nvPr/>
        </p:nvSpPr>
        <p:spPr>
          <a:xfrm>
            <a:off x="5302209" y="5133173"/>
            <a:ext cx="2532584" cy="3449653"/>
          </a:xfrm>
          <a:prstGeom prst="rect">
            <a:avLst/>
          </a:prstGeom>
        </p:spPr>
        <p:txBody>
          <a:bodyPr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solidFill>
                  <a:srgbClr val="DAA600"/>
                </a:solidFill>
              </a:rPr>
              <a:t>Going places home page views ^21% FS ’16</a:t>
            </a:r>
          </a:p>
          <a:p>
            <a:endParaRPr lang="en-US" sz="2800" dirty="0" smtClean="0">
              <a:solidFill>
                <a:srgbClr val="DAA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7613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3"/>
          <a:srcRect l="19907" t="13416" r="25556" b="38794"/>
          <a:stretch/>
        </p:blipFill>
        <p:spPr bwMode="auto">
          <a:xfrm>
            <a:off x="1520791" y="1280161"/>
            <a:ext cx="6322057" cy="26827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7557" y="945064"/>
            <a:ext cx="1596855" cy="2844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C:\Users\elikins\Desktop\UMKC_Q1_DisplayEverywhere_Banner_300x25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0036" y="3789256"/>
            <a:ext cx="1579208" cy="2807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75" t="14159" r="24522" b="19648"/>
          <a:stretch/>
        </p:blipFill>
        <p:spPr bwMode="auto">
          <a:xfrm>
            <a:off x="3891125" y="3105638"/>
            <a:ext cx="5292671" cy="3656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05704" y="0"/>
            <a:ext cx="10058400" cy="1609344"/>
          </a:xfrm>
        </p:spPr>
        <p:txBody>
          <a:bodyPr/>
          <a:lstStyle/>
          <a:p>
            <a:r>
              <a:rPr lang="en-US" dirty="0" smtClean="0"/>
              <a:t>Marketing</a:t>
            </a:r>
            <a:endParaRPr lang="en-US" dirty="0"/>
          </a:p>
        </p:txBody>
      </p:sp>
      <p:sp>
        <p:nvSpPr>
          <p:cNvPr id="9" name="Text Placeholder 5"/>
          <p:cNvSpPr txBox="1">
            <a:spLocks/>
          </p:cNvSpPr>
          <p:nvPr/>
        </p:nvSpPr>
        <p:spPr>
          <a:xfrm>
            <a:off x="1376273" y="4340277"/>
            <a:ext cx="3000169" cy="242147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rgbClr val="DAA600"/>
                </a:solidFill>
              </a:rPr>
              <a:t>Paid search conversions 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DAA600"/>
                </a:solidFill>
              </a:rPr>
              <a:t> ^48%</a:t>
            </a:r>
          </a:p>
          <a:p>
            <a:endParaRPr lang="en-US" sz="2400" dirty="0" smtClean="0">
              <a:solidFill>
                <a:srgbClr val="DAA600"/>
              </a:solidFill>
            </a:endParaRPr>
          </a:p>
          <a:p>
            <a:r>
              <a:rPr lang="en-US" sz="2400" dirty="0" smtClean="0">
                <a:solidFill>
                  <a:srgbClr val="DAA600"/>
                </a:solidFill>
              </a:rPr>
              <a:t>Video completes ^48%</a:t>
            </a:r>
          </a:p>
        </p:txBody>
      </p:sp>
      <p:sp>
        <p:nvSpPr>
          <p:cNvPr id="10" name="Text Placeholder 5"/>
          <p:cNvSpPr txBox="1">
            <a:spLocks/>
          </p:cNvSpPr>
          <p:nvPr/>
        </p:nvSpPr>
        <p:spPr>
          <a:xfrm>
            <a:off x="96253" y="1410812"/>
            <a:ext cx="2560040" cy="2150535"/>
          </a:xfrm>
          <a:prstGeom prst="rect">
            <a:avLst/>
          </a:prstGeom>
        </p:spPr>
        <p:txBody>
          <a:bodyPr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solidFill>
                  <a:srgbClr val="DAA600"/>
                </a:solidFill>
              </a:rPr>
              <a:t>Facebook conversions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rgbClr val="DAA600"/>
                </a:solidFill>
              </a:rPr>
              <a:t> ^58%</a:t>
            </a:r>
          </a:p>
        </p:txBody>
      </p:sp>
    </p:spTree>
    <p:extLst>
      <p:ext uri="{BB962C8B-B14F-4D97-AF65-F5344CB8AC3E}">
        <p14:creationId xmlns:p14="http://schemas.microsoft.com/office/powerpoint/2010/main" val="4079447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Custom 16">
      <a:dk1>
        <a:srgbClr val="0033CC"/>
      </a:dk1>
      <a:lt1>
        <a:srgbClr val="FFFFFF"/>
      </a:lt1>
      <a:dk2>
        <a:srgbClr val="0033CC"/>
      </a:dk2>
      <a:lt2>
        <a:srgbClr val="FFC000"/>
      </a:lt2>
      <a:accent1>
        <a:srgbClr val="FFC000"/>
      </a:accent1>
      <a:accent2>
        <a:srgbClr val="FFC000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TM03090434[[fn=Wood Type]]</Template>
  <TotalTime>1234</TotalTime>
  <Words>1411</Words>
  <Application>Microsoft Office PowerPoint</Application>
  <PresentationFormat>Widescreen</PresentationFormat>
  <Paragraphs>247</Paragraphs>
  <Slides>22</Slides>
  <Notes>21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 Black</vt:lpstr>
      <vt:lpstr>Calibri</vt:lpstr>
      <vt:lpstr>Rockwell</vt:lpstr>
      <vt:lpstr>Rockwell Condensed</vt:lpstr>
      <vt:lpstr>Wingdings</vt:lpstr>
      <vt:lpstr>Wood Type</vt:lpstr>
      <vt:lpstr>UMKC Strategic Marketing &amp; Communications 2016</vt:lpstr>
      <vt:lpstr>Overview of MCOM</vt:lpstr>
      <vt:lpstr>CREATIVE -- By The Numbers</vt:lpstr>
      <vt:lpstr>WEB and DIGITAL -- By The Numbers</vt:lpstr>
      <vt:lpstr>WEB and DIGITAL -- By The Numbers</vt:lpstr>
      <vt:lpstr>WEB and DIGITAL -- By The Numbers</vt:lpstr>
      <vt:lpstr>Social media – by the numbers</vt:lpstr>
      <vt:lpstr>MARKETING -- GOING PLACES &amp; MORE</vt:lpstr>
      <vt:lpstr>Marketing</vt:lpstr>
      <vt:lpstr>PR -- By The Numbers (FY2016)</vt:lpstr>
      <vt:lpstr>MarketING, PR, CREATIVE services, SOCIAL MEDIA and MANY of our WEB SERVICES...</vt:lpstr>
      <vt:lpstr>GETTING UMKC News PUBLISHED</vt:lpstr>
      <vt:lpstr>MORE Ways to share your story</vt:lpstr>
      <vt:lpstr>MORE Ways to share your story</vt:lpstr>
      <vt:lpstr>General CRITERIA for Media PITCHES</vt:lpstr>
      <vt:lpstr>Outlets for faculty/UMKC news</vt:lpstr>
      <vt:lpstr>More about our PR services</vt:lpstr>
      <vt:lpstr>YOUR MCOM CONNECTIONS</vt:lpstr>
      <vt:lpstr>UPDATED UMKC BRAND POLICY</vt:lpstr>
      <vt:lpstr>STRENGTHENING THE UMKC BRAND</vt:lpstr>
      <vt:lpstr>PowerPoint Presentation</vt:lpstr>
      <vt:lpstr>Questions?</vt:lpstr>
    </vt:vector>
  </TitlesOfParts>
  <Company>UMKC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Top 10</dc:title>
  <dc:creator>Spenner, Anne H.</dc:creator>
  <cp:lastModifiedBy>Spenner, Anne H.</cp:lastModifiedBy>
  <cp:revision>68</cp:revision>
  <cp:lastPrinted>2016-09-28T15:52:27Z</cp:lastPrinted>
  <dcterms:created xsi:type="dcterms:W3CDTF">2016-01-08T16:13:21Z</dcterms:created>
  <dcterms:modified xsi:type="dcterms:W3CDTF">2016-12-06T22:20:18Z</dcterms:modified>
</cp:coreProperties>
</file>